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868A6-6BAB-4F99-A3FF-BB0B4578528D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A4BAF-8891-4D1D-9468-C1FFF7F15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659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A4BAF-8891-4D1D-9468-C1FFF7F156CB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1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4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9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3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1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25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6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61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6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2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896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5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48D3-46E4-C6B7-CA20-54B3AE1D75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MEDICAL DATA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AF2B0-9755-1A99-F631-9C340F91C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LAVANYA R</a:t>
            </a:r>
          </a:p>
          <a:p>
            <a:r>
              <a:rPr lang="en-IN" b="1" dirty="0"/>
              <a:t>PTID-CDA-MAY-25-512   </a:t>
            </a:r>
          </a:p>
        </p:txBody>
      </p:sp>
    </p:spTree>
    <p:extLst>
      <p:ext uri="{BB962C8B-B14F-4D97-AF65-F5344CB8AC3E}">
        <p14:creationId xmlns:p14="http://schemas.microsoft.com/office/powerpoint/2010/main" val="37821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F205-ED19-E202-B0B6-71623E47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50" y="693371"/>
            <a:ext cx="11374349" cy="149961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15. Write a query to find the </a:t>
            </a:r>
            <a:r>
              <a:rPr lang="en-US" sz="22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first_name</a:t>
            </a: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, last name and birth date of patients who have height more than 160 and weight more than 70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98BCF-AA8F-5224-FC96-6DEDEE6C2DAC}"/>
              </a:ext>
            </a:extLst>
          </p:cNvPr>
          <p:cNvSpPr txBox="1"/>
          <p:nvPr/>
        </p:nvSpPr>
        <p:spPr>
          <a:xfrm>
            <a:off x="817650" y="1629992"/>
            <a:ext cx="6100916" cy="143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first_name,last_name,birth_date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 FROM patients 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WHERE height&gt;160 and weight&gt;70;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61DC3-E609-BC47-E769-A05CC312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12" t="32124" r="57259" b="39489"/>
          <a:stretch>
            <a:fillRect/>
          </a:stretch>
        </p:blipFill>
        <p:spPr>
          <a:xfrm>
            <a:off x="7413282" y="1344562"/>
            <a:ext cx="4284000" cy="2472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067F5-3C6F-0FE3-C52C-F93BB5B9C90B}"/>
              </a:ext>
            </a:extLst>
          </p:cNvPr>
          <p:cNvSpPr txBox="1"/>
          <p:nvPr/>
        </p:nvSpPr>
        <p:spPr>
          <a:xfrm>
            <a:off x="817650" y="3796207"/>
            <a:ext cx="10095271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16. Show unique birth years from patients and order them by ascending.</a:t>
            </a:r>
            <a:endParaRPr lang="en-IN" sz="20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51E3B-8DDD-937B-22B2-F19C01D08DDB}"/>
              </a:ext>
            </a:extLst>
          </p:cNvPr>
          <p:cNvSpPr txBox="1"/>
          <p:nvPr/>
        </p:nvSpPr>
        <p:spPr>
          <a:xfrm>
            <a:off x="817650" y="4257871"/>
            <a:ext cx="6100916" cy="143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distinct YEAR(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birth_date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ORDER BY YEAR(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birth_date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) ASC;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5F371D-1E25-7913-737A-801B276A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90" t="32125" r="71371" b="39640"/>
          <a:stretch>
            <a:fillRect/>
          </a:stretch>
        </p:blipFill>
        <p:spPr>
          <a:xfrm>
            <a:off x="8357419" y="4274331"/>
            <a:ext cx="1872000" cy="22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5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E163-FFA4-E0CA-CBE0-774F4991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54" y="459953"/>
            <a:ext cx="9720072" cy="149961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17. Show unique first names from the patients table which only occurs once in the list.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1776D-814D-91EC-5E1F-58B4E738F47E}"/>
              </a:ext>
            </a:extLst>
          </p:cNvPr>
          <p:cNvSpPr txBox="1"/>
          <p:nvPr/>
        </p:nvSpPr>
        <p:spPr>
          <a:xfrm>
            <a:off x="788154" y="1209761"/>
            <a:ext cx="6096000" cy="189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GROUP BY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HAVING COUNT(*)=1;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26959-B19E-3CB1-ACC5-6B7FD725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90" t="32587" r="72258" b="38179"/>
          <a:stretch>
            <a:fillRect/>
          </a:stretch>
        </p:blipFill>
        <p:spPr>
          <a:xfrm>
            <a:off x="7706190" y="933939"/>
            <a:ext cx="1980000" cy="2685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B82869-F087-9271-5256-56A86BEA3F32}"/>
              </a:ext>
            </a:extLst>
          </p:cNvPr>
          <p:cNvSpPr txBox="1"/>
          <p:nvPr/>
        </p:nvSpPr>
        <p:spPr>
          <a:xfrm>
            <a:off x="670167" y="3619162"/>
            <a:ext cx="10332130" cy="78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18. Show </a:t>
            </a:r>
            <a:r>
              <a:rPr lang="en-US" sz="2000" b="1" spc="100" dirty="0" err="1">
                <a:latin typeface="Book Antiqua" panose="02040602050305030304" pitchFamily="18" charset="0"/>
                <a:ea typeface="+mj-ea"/>
                <a:cs typeface="+mj-cs"/>
              </a:rPr>
              <a:t>patient_id</a:t>
            </a: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 and </a:t>
            </a:r>
            <a:r>
              <a:rPr lang="en-US" sz="2000" b="1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 from patients where their </a:t>
            </a:r>
            <a:r>
              <a:rPr lang="en-US" sz="2000" b="1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 start and ends with 's' and is at least 6 characters long.</a:t>
            </a:r>
            <a:endParaRPr lang="en-IN" sz="20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53E8E-913A-766C-0990-353919D42957}"/>
              </a:ext>
            </a:extLst>
          </p:cNvPr>
          <p:cNvSpPr txBox="1"/>
          <p:nvPr/>
        </p:nvSpPr>
        <p:spPr>
          <a:xfrm>
            <a:off x="670167" y="4399568"/>
            <a:ext cx="6096000" cy="189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patient_id,first_name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WHERE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 LIKE '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s%s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' AND Length(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)&gt;=6</a:t>
            </a:r>
            <a:r>
              <a:rPr lang="en-IN" dirty="0"/>
              <a:t>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6EC9DD-947F-9F1F-3995-DEE7869E4D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13" t="31366" r="72016" b="39400"/>
          <a:stretch>
            <a:fillRect/>
          </a:stretch>
        </p:blipFill>
        <p:spPr>
          <a:xfrm>
            <a:off x="7567777" y="4104554"/>
            <a:ext cx="2016000" cy="27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5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AA60-367A-46FC-DE80-8BB4AC51F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18" y="654042"/>
            <a:ext cx="9720072" cy="149961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19. Show </a:t>
            </a:r>
            <a:r>
              <a:rPr lang="en-US" sz="22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patient_id</a:t>
            </a: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US" sz="22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first_name</a:t>
            </a: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US" sz="22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last_name</a:t>
            </a: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from patients </a:t>
            </a:r>
            <a:r>
              <a:rPr lang="en-US" sz="22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whos</a:t>
            </a: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diagnosis is 'dementia'.   Primary diagnosis is stored in the admissions table.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FE022-0FDF-0CAC-6130-04133B479ADF}"/>
              </a:ext>
            </a:extLst>
          </p:cNvPr>
          <p:cNvSpPr txBox="1"/>
          <p:nvPr/>
        </p:nvSpPr>
        <p:spPr>
          <a:xfrm>
            <a:off x="807818" y="1434448"/>
            <a:ext cx="6822014" cy="189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p.patient_id,p.first_name,p.last_name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FROM patients p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JOIN admissions a ON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a.patient_id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=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p.patient_id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WHERE diagnosis='Dementia';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3AF63-5EC9-2795-AD23-0B3C6673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71" t="31974" r="54193" b="36452"/>
          <a:stretch>
            <a:fillRect/>
          </a:stretch>
        </p:blipFill>
        <p:spPr>
          <a:xfrm>
            <a:off x="7531509" y="1450360"/>
            <a:ext cx="3588775" cy="2045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FE6A5-1FC0-D6BF-EF38-2B574F0750EE}"/>
              </a:ext>
            </a:extLst>
          </p:cNvPr>
          <p:cNvSpPr txBox="1"/>
          <p:nvPr/>
        </p:nvSpPr>
        <p:spPr>
          <a:xfrm>
            <a:off x="729160" y="3523017"/>
            <a:ext cx="10155150" cy="78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20. Display every patient's </a:t>
            </a:r>
            <a:r>
              <a:rPr lang="en-US" sz="2000" b="1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. Order the list by the length of each name and then by </a:t>
            </a:r>
            <a:r>
              <a:rPr lang="en-US" sz="2000" b="1" spc="100" dirty="0" err="1">
                <a:latin typeface="Book Antiqua" panose="02040602050305030304" pitchFamily="18" charset="0"/>
                <a:ea typeface="+mj-ea"/>
                <a:cs typeface="+mj-cs"/>
              </a:rPr>
              <a:t>alphbetically</a:t>
            </a: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.</a:t>
            </a:r>
            <a:endParaRPr lang="en-IN" sz="20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FC88D-0C1A-4057-42C5-F32B219B421B}"/>
              </a:ext>
            </a:extLst>
          </p:cNvPr>
          <p:cNvSpPr txBox="1"/>
          <p:nvPr/>
        </p:nvSpPr>
        <p:spPr>
          <a:xfrm>
            <a:off x="807818" y="4240980"/>
            <a:ext cx="6096000" cy="143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ORDER BY Length(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),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34FEA-D9E5-7B8A-DD20-519F3B5E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30" t="25750" r="74999" b="36148"/>
          <a:stretch>
            <a:fillRect/>
          </a:stretch>
        </p:blipFill>
        <p:spPr>
          <a:xfrm>
            <a:off x="8662223" y="4057640"/>
            <a:ext cx="1183265" cy="27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422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A7EF-7543-C506-6658-61881F0B2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57" y="703203"/>
            <a:ext cx="9720072" cy="149961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21. Show the total amount of male patients and the total amount of female patients in the patients table. Display the two results in the same row.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04B2B-FDF6-865D-52AE-94034EC98A5C}"/>
              </a:ext>
            </a:extLst>
          </p:cNvPr>
          <p:cNvSpPr txBox="1"/>
          <p:nvPr/>
        </p:nvSpPr>
        <p:spPr>
          <a:xfrm>
            <a:off x="601340" y="1682523"/>
            <a:ext cx="9720071" cy="189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COUNT(CASE WHEN gender ='M' THEN 1 END) AS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male_count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COUNT(CASE WHEN gender ='F' THEN 1 END) AS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female_count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FROM patients;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B3028-7FE2-5044-582B-86484DA8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10" t="38957" r="73734" b="52608"/>
          <a:stretch>
            <a:fillRect/>
          </a:stretch>
        </p:blipFill>
        <p:spPr>
          <a:xfrm>
            <a:off x="9093343" y="2107858"/>
            <a:ext cx="2340000" cy="1042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FEB13-FDE3-E8F2-984D-4C5F59FA2635}"/>
              </a:ext>
            </a:extLst>
          </p:cNvPr>
          <p:cNvSpPr txBox="1"/>
          <p:nvPr/>
        </p:nvSpPr>
        <p:spPr>
          <a:xfrm>
            <a:off x="601340" y="3780238"/>
            <a:ext cx="10832003" cy="1006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22. Show the total amount of male patients and the total amount of female patients in the patients table. Display the two results in the same row.</a:t>
            </a:r>
            <a:endParaRPr lang="en-IN" sz="2000" b="1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 algn="just">
              <a:lnSpc>
                <a:spcPct val="115000"/>
              </a:lnSpc>
            </a:pPr>
            <a:r>
              <a:rPr lang="en-US" sz="18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 </a:t>
            </a:r>
            <a:endParaRPr lang="en-IN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6B4C7-7CA3-E0AA-275C-9D5293694F01}"/>
              </a:ext>
            </a:extLst>
          </p:cNvPr>
          <p:cNvSpPr txBox="1"/>
          <p:nvPr/>
        </p:nvSpPr>
        <p:spPr>
          <a:xfrm>
            <a:off x="543272" y="4469646"/>
            <a:ext cx="9720071" cy="189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COUNT(CASE WHEN gender ='M' THEN 1 END) AS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male_count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COUNT(CASE WHEN gender ='F' THEN 1 END) AS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female_count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FROM patients;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6E1D4-AEFE-108D-92C6-7313EE53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10" t="38957" r="73734" b="52608"/>
          <a:stretch>
            <a:fillRect/>
          </a:stretch>
        </p:blipFill>
        <p:spPr>
          <a:xfrm>
            <a:off x="9093343" y="5112001"/>
            <a:ext cx="2340000" cy="1042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7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562A-8FED-DBD3-EFE6-52D298BD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51" y="644210"/>
            <a:ext cx="11266194" cy="1499616"/>
          </a:xfrm>
        </p:spPr>
        <p:txBody>
          <a:bodyPr>
            <a:normAutofit/>
          </a:bodyPr>
          <a:lstStyle/>
          <a:p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23. Show </a:t>
            </a:r>
            <a:r>
              <a:rPr lang="en-US" sz="22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patient_id</a:t>
            </a: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, diagnosis from admissions. Find patients admitted multiple times for the same diagnosis.</a:t>
            </a:r>
            <a:br>
              <a:rPr lang="en-IN" cap="none" dirty="0"/>
            </a:br>
            <a:endParaRPr lang="en-IN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C09FA-B431-A301-D0F0-E5D0131D98A5}"/>
              </a:ext>
            </a:extLst>
          </p:cNvPr>
          <p:cNvSpPr txBox="1"/>
          <p:nvPr/>
        </p:nvSpPr>
        <p:spPr>
          <a:xfrm>
            <a:off x="817651" y="1589828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patient_id,diagnosis</a:t>
            </a:r>
            <a:endParaRPr lang="en-IN" sz="22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FROM admissions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GROUP BY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patient_id,diagnosis</a:t>
            </a:r>
            <a:endParaRPr lang="en-IN" sz="22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HAVING count(*)&gt;1;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FAE31-DA47-B277-3ABE-4CF85058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90" t="28634" r="66451" b="41462"/>
          <a:stretch>
            <a:fillRect/>
          </a:stretch>
        </p:blipFill>
        <p:spPr>
          <a:xfrm>
            <a:off x="8131276" y="1325187"/>
            <a:ext cx="2484000" cy="2286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F59CF-3489-F7C1-A2A0-F4500F91891B}"/>
              </a:ext>
            </a:extLst>
          </p:cNvPr>
          <p:cNvSpPr txBox="1"/>
          <p:nvPr/>
        </p:nvSpPr>
        <p:spPr>
          <a:xfrm>
            <a:off x="698091" y="3611779"/>
            <a:ext cx="103828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24. Show the city and the total number of patients in the city. Order from most to least patients and then by city name ascending.</a:t>
            </a:r>
            <a:endParaRPr lang="en-IN" sz="22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15BB2-DF0B-339C-4EFB-06AB31736A57}"/>
              </a:ext>
            </a:extLst>
          </p:cNvPr>
          <p:cNvSpPr txBox="1"/>
          <p:nvPr/>
        </p:nvSpPr>
        <p:spPr>
          <a:xfrm>
            <a:off x="698091" y="4504331"/>
            <a:ext cx="71169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city,COUNT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(*)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Total_patients</a:t>
            </a:r>
            <a:endParaRPr lang="en-IN" sz="22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FROM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patientsGROUP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BY city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ORDER BY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Total_patients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DESC, city ASC;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E41753-2E45-1B61-AFED-AEEC0F57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71" t="35768" r="71371" b="38122"/>
          <a:stretch>
            <a:fillRect/>
          </a:stretch>
        </p:blipFill>
        <p:spPr>
          <a:xfrm>
            <a:off x="8419276" y="4453286"/>
            <a:ext cx="1908000" cy="2159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87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CAF2-52B0-BFFD-B5AC-F772C4CA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21" y="663874"/>
            <a:ext cx="10459950" cy="1499616"/>
          </a:xfrm>
        </p:spPr>
        <p:txBody>
          <a:bodyPr>
            <a:normAutofit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25. Show first name, last name and role of every person that is either patient or doctor.    The roles are either "patient" or "doctor"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F3314-FEE6-D578-736A-F7FA858E1230}"/>
              </a:ext>
            </a:extLst>
          </p:cNvPr>
          <p:cNvSpPr txBox="1"/>
          <p:nvPr/>
        </p:nvSpPr>
        <p:spPr>
          <a:xfrm>
            <a:off x="707923" y="1858748"/>
            <a:ext cx="681375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,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last_name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, 'Patient' AS role FROM patients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UNION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,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last_name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, 'Doctor' AS role FROM doctors;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48064-FC53-02B8-7105-86D80038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10" t="29089" r="72177" b="38425"/>
          <a:stretch>
            <a:fillRect/>
          </a:stretch>
        </p:blipFill>
        <p:spPr>
          <a:xfrm>
            <a:off x="8948791" y="1474977"/>
            <a:ext cx="1620000" cy="2407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B19CB-0F03-0EE8-8442-E7B2986E6F3C}"/>
              </a:ext>
            </a:extLst>
          </p:cNvPr>
          <p:cNvSpPr txBox="1"/>
          <p:nvPr/>
        </p:nvSpPr>
        <p:spPr>
          <a:xfrm>
            <a:off x="778321" y="3882478"/>
            <a:ext cx="9720072" cy="849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26. Show all allergies ordered by popularity. Remove NULL values from query.</a:t>
            </a:r>
            <a:endParaRPr lang="en-IN" sz="22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77382-1569-4BD3-7A8E-1E214168445F}"/>
              </a:ext>
            </a:extLst>
          </p:cNvPr>
          <p:cNvSpPr txBox="1"/>
          <p:nvPr/>
        </p:nvSpPr>
        <p:spPr>
          <a:xfrm>
            <a:off x="778321" y="4731685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allergies,count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(*) frequency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WHERE allergies IS NOT NULL 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GROUP BY allergies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ORDER BY allergies DESC;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704812-52A8-EA5B-1F19-FF03E298A9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32" t="34706" r="71694" b="37733"/>
          <a:stretch>
            <a:fillRect/>
          </a:stretch>
        </p:blipFill>
        <p:spPr>
          <a:xfrm>
            <a:off x="8876791" y="4527443"/>
            <a:ext cx="1764000" cy="219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8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2204-32D5-B869-427E-E61F33A5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96" y="1074063"/>
            <a:ext cx="10754916" cy="51599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27. Show all patient's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first_name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last_name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, and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birth_date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who were born in the 1970s decade. Sort the list starting from the earliest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birth_date</a:t>
            </a:r>
            <a:r>
              <a:rPr lang="en-US" cap="none" dirty="0"/>
              <a:t>.</a:t>
            </a:r>
            <a:br>
              <a:rPr lang="en-IN" cap="none" dirty="0"/>
            </a:br>
            <a:endParaRPr lang="en-IN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D5599-D31A-9CD6-3631-0DA709187855}"/>
              </a:ext>
            </a:extLst>
          </p:cNvPr>
          <p:cNvSpPr txBox="1"/>
          <p:nvPr/>
        </p:nvSpPr>
        <p:spPr>
          <a:xfrm>
            <a:off x="727588" y="1590060"/>
            <a:ext cx="72939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first_name,last_name,birth_date</a:t>
            </a:r>
            <a:endParaRPr lang="en-IN" sz="22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WHERE year(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birth_date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) BETWEEN 1970 AND 1979 ORDER BY year(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birth_date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) ASC;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4BE48-23A1-0ED7-A214-2DEDE200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90" t="33953" r="70000" b="38880"/>
          <a:stretch>
            <a:fillRect/>
          </a:stretch>
        </p:blipFill>
        <p:spPr>
          <a:xfrm>
            <a:off x="8565445" y="1509900"/>
            <a:ext cx="2160000" cy="2273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74D118-7587-59A7-DA8A-0C9145F0E149}"/>
              </a:ext>
            </a:extLst>
          </p:cNvPr>
          <p:cNvSpPr txBox="1"/>
          <p:nvPr/>
        </p:nvSpPr>
        <p:spPr>
          <a:xfrm>
            <a:off x="601341" y="3783739"/>
            <a:ext cx="106180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28. We want to display each patient's full name in a single column. Their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last_name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 in all upper letters must appear first, then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 in all lower case letters. Separate the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last_name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 and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 with a comma. Order the list by the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 in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decending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 order    EX: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SMITH,jane</a:t>
            </a:r>
            <a:endParaRPr lang="en-IN" sz="22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1F354-7756-89E7-D374-A10C164F2943}"/>
              </a:ext>
            </a:extLst>
          </p:cNvPr>
          <p:cNvSpPr txBox="1"/>
          <p:nvPr/>
        </p:nvSpPr>
        <p:spPr>
          <a:xfrm>
            <a:off x="601341" y="5267940"/>
            <a:ext cx="89261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CONCAT(UPPER(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last_name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), ',', LOWER(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))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full_name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FROM patients ORDER BY LOWER(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) DESC;</a:t>
            </a:r>
          </a:p>
        </p:txBody>
      </p:sp>
    </p:spTree>
    <p:extLst>
      <p:ext uri="{BB962C8B-B14F-4D97-AF65-F5344CB8AC3E}">
        <p14:creationId xmlns:p14="http://schemas.microsoft.com/office/powerpoint/2010/main" val="147732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8606C-7DE2-F89D-0200-E0A77A2D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22" y="2590997"/>
            <a:ext cx="11167872" cy="457003"/>
          </a:xfrm>
        </p:spPr>
        <p:txBody>
          <a:bodyPr>
            <a:normAutofit fontScale="90000"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29. Show the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province_id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(s), sum of height; where the total sum of its patient's height is greater than or equal to 7,000.</a:t>
            </a:r>
            <a:br>
              <a:rPr lang="en-IN" dirty="0"/>
            </a:b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E939D-49A2-D2F6-156C-7299A962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52" t="33947" r="68307" b="38728"/>
          <a:stretch>
            <a:fillRect/>
          </a:stretch>
        </p:blipFill>
        <p:spPr>
          <a:xfrm>
            <a:off x="4659693" y="78657"/>
            <a:ext cx="2124000" cy="2022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13775-67B4-7906-6EDB-9F6EF53E9F6D}"/>
              </a:ext>
            </a:extLst>
          </p:cNvPr>
          <p:cNvSpPr txBox="1"/>
          <p:nvPr/>
        </p:nvSpPr>
        <p:spPr>
          <a:xfrm>
            <a:off x="687692" y="2960809"/>
            <a:ext cx="80925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province_id,SUM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(height)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sum_height</a:t>
            </a:r>
            <a:endParaRPr lang="en-IN" sz="22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GROUP BY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province_idhaving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sum_height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&gt;=7000;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70825-A01E-2167-2C7B-1E5B8D8B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52" t="35009" r="72903" b="52088"/>
          <a:stretch>
            <a:fillRect/>
          </a:stretch>
        </p:blipFill>
        <p:spPr>
          <a:xfrm>
            <a:off x="8116133" y="2819498"/>
            <a:ext cx="2556000" cy="1645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9164C-58EE-ED6A-DAA9-5C29AC3F00E8}"/>
              </a:ext>
            </a:extLst>
          </p:cNvPr>
          <p:cNvSpPr txBox="1"/>
          <p:nvPr/>
        </p:nvSpPr>
        <p:spPr>
          <a:xfrm>
            <a:off x="687691" y="4210116"/>
            <a:ext cx="10186785" cy="849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30. Show the difference between the largest weight and smallest weight for patients with the last name 'Maroni'</a:t>
            </a:r>
            <a:endParaRPr lang="en-IN" sz="22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2465B-BFD6-7B85-235D-3CDF74A5F2B5}"/>
              </a:ext>
            </a:extLst>
          </p:cNvPr>
          <p:cNvSpPr txBox="1"/>
          <p:nvPr/>
        </p:nvSpPr>
        <p:spPr>
          <a:xfrm>
            <a:off x="687692" y="5200634"/>
            <a:ext cx="82891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MAX(weight)-MIN(weight)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weight_diff</a:t>
            </a:r>
            <a:endParaRPr lang="en-IN" sz="22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WHERE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last_name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='Maroni';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2628A8-0B28-5407-090D-3049FCC063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447" t="34554" r="75726" b="54213"/>
          <a:stretch>
            <a:fillRect/>
          </a:stretch>
        </p:blipFill>
        <p:spPr>
          <a:xfrm>
            <a:off x="8352220" y="4886438"/>
            <a:ext cx="1944000" cy="14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6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D9ED-BBCF-1BD5-215E-3FAE0E0C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05" y="555719"/>
            <a:ext cx="10922066" cy="1499616"/>
          </a:xfrm>
        </p:spPr>
        <p:txBody>
          <a:bodyPr>
            <a:normAutofit fontScale="90000"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31. Show all of the days of the month (1-31) and how many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admission_dates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occurred on that day. Sort by the day with most admissions to least admissions.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8B1DD-B366-1360-485C-26659346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48" t="31215" r="72097" b="38728"/>
          <a:stretch>
            <a:fillRect/>
          </a:stretch>
        </p:blipFill>
        <p:spPr>
          <a:xfrm>
            <a:off x="9083434" y="1305527"/>
            <a:ext cx="1445343" cy="1946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26CC7A-1C7E-C3FC-C727-94D120A6C374}"/>
              </a:ext>
            </a:extLst>
          </p:cNvPr>
          <p:cNvSpPr txBox="1"/>
          <p:nvPr/>
        </p:nvSpPr>
        <p:spPr>
          <a:xfrm>
            <a:off x="993058" y="1532730"/>
            <a:ext cx="793306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DAY(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admission_date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)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day_of_month,COUNT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(*)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admission_countFROM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admissionsgroup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by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day_of_monthORDER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BY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admission_count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 DESC;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DADC4-BE23-A072-DEEC-0216A0B41897}"/>
              </a:ext>
            </a:extLst>
          </p:cNvPr>
          <p:cNvSpPr txBox="1"/>
          <p:nvPr/>
        </p:nvSpPr>
        <p:spPr>
          <a:xfrm>
            <a:off x="835742" y="3243064"/>
            <a:ext cx="10756490" cy="1627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32. Show all of the patients grouped into weight groups. Show the total amount of patients in each weight group. Order the list by the weight group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decending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. e.g. if they weight 100 to 109 they are placed in the 100 weight group, 110-119 = 110 weight group, etc.</a:t>
            </a:r>
            <a:endParaRPr lang="en-IN" sz="22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F3D04-E638-8C57-0DE4-5828CFA9429F}"/>
              </a:ext>
            </a:extLst>
          </p:cNvPr>
          <p:cNvSpPr txBox="1"/>
          <p:nvPr/>
        </p:nvSpPr>
        <p:spPr>
          <a:xfrm>
            <a:off x="835742" y="4998475"/>
            <a:ext cx="824769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FLOOR(weight / 10) * 10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weight_group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, COUNT(*)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total_patients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FROM patients GROUP BY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weight_group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ORDER BY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weight_group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DESC;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F17427-7367-9954-E59A-189ABFF5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48" t="31215" r="72097" b="38606"/>
          <a:stretch>
            <a:fillRect/>
          </a:stretch>
        </p:blipFill>
        <p:spPr>
          <a:xfrm>
            <a:off x="9173498" y="4534341"/>
            <a:ext cx="1620000" cy="21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4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9090-4467-367B-F5F1-AF7F5A90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25" y="528954"/>
            <a:ext cx="11010556" cy="1499616"/>
          </a:xfrm>
        </p:spPr>
        <p:txBody>
          <a:bodyPr>
            <a:normAutofit fontScale="90000"/>
          </a:bodyPr>
          <a:lstStyle/>
          <a:p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33. Show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patient_id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, weight, height,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isobese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from the patients table. Display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isobese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as a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boolean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0 or 1. Obese is defined as weight(kg)/(height(m). Weight is in units kg. Height is in units cm.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59E5A-290F-5568-2120-24DCD3CF525C}"/>
              </a:ext>
            </a:extLst>
          </p:cNvPr>
          <p:cNvSpPr txBox="1"/>
          <p:nvPr/>
        </p:nvSpPr>
        <p:spPr>
          <a:xfrm>
            <a:off x="748825" y="1488727"/>
            <a:ext cx="73529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patient_id,weight,height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,</a:t>
            </a: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CASE WHEN weight / POWER(height/100, 2) &gt;= 30 THEN 1 ELSE 0 END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isobese</a:t>
            </a:r>
            <a:endParaRPr lang="en-IN" sz="22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FROM patients;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CE0DE-7C02-464C-F10F-0BEC93E0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93" t="30607" r="69839" b="38122"/>
          <a:stretch>
            <a:fillRect/>
          </a:stretch>
        </p:blipFill>
        <p:spPr>
          <a:xfrm>
            <a:off x="8958581" y="1196218"/>
            <a:ext cx="1944000" cy="2397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5A46A3-19CD-93AD-4B9F-5E2B82E41D8B}"/>
              </a:ext>
            </a:extLst>
          </p:cNvPr>
          <p:cNvSpPr txBox="1"/>
          <p:nvPr/>
        </p:nvSpPr>
        <p:spPr>
          <a:xfrm>
            <a:off x="629264" y="3602071"/>
            <a:ext cx="1093347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34. Show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patient_id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,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, </a:t>
            </a:r>
            <a:r>
              <a:rPr lang="en-US" sz="2200" b="1" spc="100" dirty="0" err="1">
                <a:latin typeface="Book Antiqua" panose="02040602050305030304" pitchFamily="18" charset="0"/>
                <a:ea typeface="+mj-ea"/>
                <a:cs typeface="+mj-cs"/>
              </a:rPr>
              <a:t>last_name</a:t>
            </a:r>
            <a:r>
              <a:rPr lang="en-US" sz="2200" b="1" spc="100" dirty="0">
                <a:latin typeface="Book Antiqua" panose="02040602050305030304" pitchFamily="18" charset="0"/>
                <a:ea typeface="+mj-ea"/>
                <a:cs typeface="+mj-cs"/>
              </a:rPr>
              <a:t>, and attending doctor's specialty. Show only the patients who has a diagnosis as 'Epilepsy' and the doctor's first name is 'Lisa'. Check patients, admissions, and doctors tables for required information.</a:t>
            </a:r>
            <a:endParaRPr lang="en-IN" sz="22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5C66A-B149-D033-A907-D7B4D60D0B45}"/>
              </a:ext>
            </a:extLst>
          </p:cNvPr>
          <p:cNvSpPr txBox="1"/>
          <p:nvPr/>
        </p:nvSpPr>
        <p:spPr>
          <a:xfrm>
            <a:off x="629264" y="5056489"/>
            <a:ext cx="939963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p.patient_id,p.first_name,p.last_name,d.speciality</a:t>
            </a:r>
            <a:endParaRPr lang="en-IN" sz="22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FROM patients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pJOIN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admissions a ON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a.patient_id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=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p.patient_idJOIN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doctors d ON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d.doctor_id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=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p.doctor_idWHERE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a.diagnosis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='Epilepsy' AND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d.first_name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='Lisa';</a:t>
            </a:r>
          </a:p>
        </p:txBody>
      </p:sp>
    </p:spTree>
    <p:extLst>
      <p:ext uri="{BB962C8B-B14F-4D97-AF65-F5344CB8AC3E}">
        <p14:creationId xmlns:p14="http://schemas.microsoft.com/office/powerpoint/2010/main" val="358410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7D40-09B9-B7BD-B952-5B14A3BF1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867"/>
            <a:ext cx="4494998" cy="11346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SQL Schema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9574C-732C-4627-F036-9149DBE04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532" y="2252060"/>
            <a:ext cx="5687945" cy="2194037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200" spc="100" dirty="0">
                <a:solidFill>
                  <a:schemeClr val="tx1"/>
                </a:solidFill>
                <a:latin typeface="Book Antiqua" panose="02040602050305030304" pitchFamily="18" charset="0"/>
                <a:ea typeface="+mj-ea"/>
                <a:cs typeface="+mj-cs"/>
              </a:rPr>
              <a:t>This ERD represents a relational database schema designed to manage hospital patient records, doctor information, admissions and geographical details. The schema includes four main entities and their relationships.</a:t>
            </a:r>
          </a:p>
          <a:p>
            <a:pPr algn="just">
              <a:lnSpc>
                <a:spcPct val="150000"/>
              </a:lnSpc>
            </a:pPr>
            <a:endParaRPr lang="en-IN" sz="2400" dirty="0"/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00828134-7CE9-D1D4-A14B-467A908F7D3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126118" y="1576705"/>
            <a:ext cx="4451350" cy="37045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11165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3DD8-13F0-3B76-A64A-CC539B017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90" y="1625764"/>
            <a:ext cx="9720072" cy="149961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35. All patients who have gone through admissions, can see their medical documents on our site. Those patients are given a temporary password after their first admission. Show the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patient_id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and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temp_password</a:t>
            </a: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  <a:br>
              <a:rPr lang="en-IN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  <a:br>
              <a:rPr lang="en-IN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  The password must be the following, in order:</a:t>
            </a:r>
            <a:br>
              <a:rPr lang="en-IN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   -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patient_id</a:t>
            </a:r>
            <a:br>
              <a:rPr lang="en-IN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   - the numerical length of patient's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last_name</a:t>
            </a:r>
            <a:br>
              <a:rPr lang="en-IN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   - year of patient's </a:t>
            </a:r>
            <a:r>
              <a:rPr lang="en-US" sz="24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birth_date</a:t>
            </a:r>
            <a:br>
              <a:rPr lang="en-IN" cap="none" dirty="0"/>
            </a:br>
            <a:endParaRPr lang="en-IN" cap="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FFF64-FDE8-D1F6-AB14-07F526099173}"/>
              </a:ext>
            </a:extLst>
          </p:cNvPr>
          <p:cNvSpPr txBox="1"/>
          <p:nvPr/>
        </p:nvSpPr>
        <p:spPr>
          <a:xfrm>
            <a:off x="1161780" y="3732621"/>
            <a:ext cx="603543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patient_id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, CONCAT(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patient_id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, LENGTH(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last_name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), YEAR(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birth_date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)) AS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temp_password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FROM patients WHERE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patient_id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IN (SELECT DISTINCT </a:t>
            </a:r>
            <a:r>
              <a:rPr lang="en-IN" sz="2200" spc="100" dirty="0" err="1">
                <a:latin typeface="Book Antiqua" panose="02040602050305030304" pitchFamily="18" charset="0"/>
                <a:ea typeface="+mj-ea"/>
                <a:cs typeface="+mj-cs"/>
              </a:rPr>
              <a:t>patient_id</a:t>
            </a:r>
            <a:r>
              <a:rPr lang="en-IN" sz="2200" spc="100" dirty="0">
                <a:latin typeface="Book Antiqua" panose="02040602050305030304" pitchFamily="18" charset="0"/>
                <a:ea typeface="+mj-ea"/>
                <a:cs typeface="+mj-cs"/>
              </a:rPr>
              <a:t> FROM admissions);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4E4351-9562-050E-7311-F4F692C3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71" t="31518" r="73306" b="38273"/>
          <a:stretch>
            <a:fillRect/>
          </a:stretch>
        </p:blipFill>
        <p:spPr>
          <a:xfrm>
            <a:off x="8898192" y="2277430"/>
            <a:ext cx="1980000" cy="30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6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53E0-946B-9611-7368-94C45183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58" y="849671"/>
            <a:ext cx="11580827" cy="653648"/>
          </a:xfrm>
        </p:spPr>
        <p:txBody>
          <a:bodyPr>
            <a:noAutofit/>
          </a:bodyPr>
          <a:lstStyle/>
          <a:p>
            <a:r>
              <a:rPr lang="en-US" sz="18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1.Show first name, last name and gender of patients who 's gender is 'M'</a:t>
            </a:r>
            <a:br>
              <a:rPr lang="en-IN" sz="2800" b="1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8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56888-C8AC-364C-3D4B-402F4BA21D75}"/>
              </a:ext>
            </a:extLst>
          </p:cNvPr>
          <p:cNvSpPr txBox="1"/>
          <p:nvPr/>
        </p:nvSpPr>
        <p:spPr>
          <a:xfrm>
            <a:off x="729159" y="1750354"/>
            <a:ext cx="6096000" cy="1713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IN" spc="100" dirty="0" err="1">
                <a:latin typeface="Book Antiqua" panose="02040602050305030304" pitchFamily="18" charset="0"/>
                <a:ea typeface="+mj-ea"/>
                <a:cs typeface="+mj-cs"/>
              </a:rPr>
              <a:t>first_name,last_name,gender</a:t>
            </a:r>
            <a:endParaRPr lang="en-IN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WHERE gender='M';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51256-73B1-2613-ED52-95F5EF19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45" t="36846" r="35403" b="28817"/>
          <a:stretch>
            <a:fillRect/>
          </a:stretch>
        </p:blipFill>
        <p:spPr>
          <a:xfrm>
            <a:off x="6598231" y="1370055"/>
            <a:ext cx="5148000" cy="226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82689BD-5233-0683-3DDE-CD9A6C43C5D7}"/>
              </a:ext>
            </a:extLst>
          </p:cNvPr>
          <p:cNvSpPr txBox="1">
            <a:spLocks/>
          </p:cNvSpPr>
          <p:nvPr/>
        </p:nvSpPr>
        <p:spPr>
          <a:xfrm>
            <a:off x="670164" y="4117356"/>
            <a:ext cx="11580827" cy="653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2.Show first name and last name of patients who does not have allergies.</a:t>
            </a:r>
            <a:endParaRPr lang="en-IN" sz="1800" b="1" cap="none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br>
              <a:rPr lang="en-IN" sz="2800" b="1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8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044C6-8AAF-E5E7-6722-BA7E9A740882}"/>
              </a:ext>
            </a:extLst>
          </p:cNvPr>
          <p:cNvSpPr txBox="1"/>
          <p:nvPr/>
        </p:nvSpPr>
        <p:spPr>
          <a:xfrm>
            <a:off x="670164" y="4340563"/>
            <a:ext cx="6154992" cy="1297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pc="100" dirty="0" err="1">
                <a:latin typeface="Book Antiqua" panose="02040602050305030304" pitchFamily="18" charset="0"/>
                <a:ea typeface="+mj-ea"/>
                <a:cs typeface="+mj-cs"/>
              </a:rPr>
              <a:t>first_name,last_name</a:t>
            </a:r>
            <a:endParaRPr lang="en-IN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WHERE allergies is null;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3D8B03-B657-EE4D-8DFB-E44CFD70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64" t="38567" r="45881" b="27972"/>
          <a:stretch>
            <a:fillRect/>
          </a:stretch>
        </p:blipFill>
        <p:spPr>
          <a:xfrm>
            <a:off x="6884150" y="4340563"/>
            <a:ext cx="4091005" cy="2294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66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0351C2-AA28-578A-CE62-61BE067AD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986" y="852594"/>
            <a:ext cx="9720072" cy="476394"/>
          </a:xfrm>
        </p:spPr>
        <p:txBody>
          <a:bodyPr>
            <a:noAutofit/>
          </a:bodyPr>
          <a:lstStyle/>
          <a:p>
            <a:r>
              <a:rPr lang="en-US" sz="20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3.Show first name of patients that start with the letter 'C'</a:t>
            </a:r>
            <a:br>
              <a:rPr lang="en-IN" sz="20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endParaRPr lang="en-IN" sz="2000" b="1" cap="non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4A8BC-37F5-9656-4AF2-8C6D65406699}"/>
              </a:ext>
            </a:extLst>
          </p:cNvPr>
          <p:cNvSpPr txBox="1"/>
          <p:nvPr/>
        </p:nvSpPr>
        <p:spPr>
          <a:xfrm>
            <a:off x="797986" y="1583302"/>
            <a:ext cx="6096000" cy="1297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endParaRPr lang="en-IN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WHERE </a:t>
            </a:r>
            <a:r>
              <a:rPr lang="en-IN" spc="100" dirty="0" err="1">
                <a:latin typeface="Book Antiqua" panose="02040602050305030304" pitchFamily="18" charset="0"/>
                <a:ea typeface="+mj-ea"/>
                <a:cs typeface="+mj-cs"/>
              </a:rPr>
              <a:t>first_name</a:t>
            </a: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 </a:t>
            </a:r>
            <a:r>
              <a:rPr lang="en-IN" spc="100" dirty="0" err="1">
                <a:latin typeface="Book Antiqua" panose="02040602050305030304" pitchFamily="18" charset="0"/>
                <a:ea typeface="+mj-ea"/>
                <a:cs typeface="+mj-cs"/>
              </a:rPr>
              <a:t>like'C</a:t>
            </a: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%';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6FEAB-C32E-638B-7191-CFB2AB43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75" t="37563" r="38871" b="28315"/>
          <a:stretch>
            <a:fillRect/>
          </a:stretch>
        </p:blipFill>
        <p:spPr>
          <a:xfrm>
            <a:off x="6413088" y="1328988"/>
            <a:ext cx="4980926" cy="2340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9139E-DF18-14E8-E6AE-85F3901353EA}"/>
              </a:ext>
            </a:extLst>
          </p:cNvPr>
          <p:cNvSpPr txBox="1"/>
          <p:nvPr/>
        </p:nvSpPr>
        <p:spPr>
          <a:xfrm>
            <a:off x="797986" y="3718162"/>
            <a:ext cx="10686091" cy="78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4. Show first name and last name of patients that weight within the range of 100 to 120 (inclusive)</a:t>
            </a:r>
            <a:endParaRPr lang="en-IN" sz="20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6CDC1-49FE-DEF0-0764-862D9474C726}"/>
              </a:ext>
            </a:extLst>
          </p:cNvPr>
          <p:cNvSpPr txBox="1"/>
          <p:nvPr/>
        </p:nvSpPr>
        <p:spPr>
          <a:xfrm>
            <a:off x="797986" y="4588017"/>
            <a:ext cx="6096000" cy="1713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IN" spc="100" dirty="0" err="1">
                <a:latin typeface="Book Antiqua" panose="02040602050305030304" pitchFamily="18" charset="0"/>
                <a:ea typeface="+mj-ea"/>
                <a:cs typeface="+mj-cs"/>
              </a:rPr>
              <a:t>first_name,last_name</a:t>
            </a:r>
            <a:endParaRPr lang="en-IN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pPr>
              <a:lnSpc>
                <a:spcPct val="150000"/>
              </a:lnSpc>
            </a:pPr>
            <a:r>
              <a:rPr lang="en-IN" spc="100" dirty="0">
                <a:latin typeface="Book Antiqua" panose="02040602050305030304" pitchFamily="18" charset="0"/>
                <a:ea typeface="+mj-ea"/>
                <a:cs typeface="+mj-cs"/>
              </a:rPr>
              <a:t>WHERE weight between 100 and 120;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8A39AF-121E-E7E6-B490-691915382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403" t="37850" r="40001" b="28028"/>
          <a:stretch>
            <a:fillRect/>
          </a:stretch>
        </p:blipFill>
        <p:spPr>
          <a:xfrm>
            <a:off x="6489731" y="4274655"/>
            <a:ext cx="4827640" cy="2340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93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FAA4-5E11-62CE-A7A5-46A2874E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82" y="1499615"/>
            <a:ext cx="11049885" cy="191533"/>
          </a:xfrm>
        </p:spPr>
        <p:txBody>
          <a:bodyPr>
            <a:normAutofit fontScale="90000"/>
          </a:bodyPr>
          <a:lstStyle/>
          <a:p>
            <a:r>
              <a:rPr lang="en-US" sz="20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5. Update the patients table for the allergies column. If the patient's allergies is null then replace it with 'NKA'</a:t>
            </a:r>
            <a:br>
              <a:rPr lang="en-IN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8C7C1-4822-BD14-9D28-631AC35D6973}"/>
              </a:ext>
            </a:extLst>
          </p:cNvPr>
          <p:cNvSpPr txBox="1"/>
          <p:nvPr/>
        </p:nvSpPr>
        <p:spPr>
          <a:xfrm>
            <a:off x="827482" y="1818967"/>
            <a:ext cx="6096000" cy="1297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Book Antiqua" panose="02040602050305030304" pitchFamily="18" charset="0"/>
              </a:rPr>
              <a:t>UPDATE patients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Book Antiqua" panose="02040602050305030304" pitchFamily="18" charset="0"/>
              </a:rPr>
              <a:t> SET allergies = 'NKA’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Book Antiqua" panose="02040602050305030304" pitchFamily="18" charset="0"/>
              </a:rPr>
              <a:t>WHERE allergies IS NULL;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89F50-CB31-51C7-9D12-E43FE08E6109}"/>
              </a:ext>
            </a:extLst>
          </p:cNvPr>
          <p:cNvSpPr txBox="1"/>
          <p:nvPr/>
        </p:nvSpPr>
        <p:spPr>
          <a:xfrm>
            <a:off x="827482" y="3244642"/>
            <a:ext cx="9930581" cy="391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8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6. Show first name and last name concatenated into one column to show their full name.</a:t>
            </a:r>
            <a:endParaRPr lang="en-IN" sz="14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AD69C-C96C-941E-B3F3-4E215F859BC0}"/>
              </a:ext>
            </a:extLst>
          </p:cNvPr>
          <p:cNvSpPr txBox="1"/>
          <p:nvPr/>
        </p:nvSpPr>
        <p:spPr>
          <a:xfrm>
            <a:off x="827482" y="3764363"/>
            <a:ext cx="6625370" cy="882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Book Antiqua" panose="02040602050305030304" pitchFamily="18" charset="0"/>
              </a:rPr>
              <a:t>SELECT CONCAT(</a:t>
            </a:r>
            <a:r>
              <a:rPr lang="en-IN" dirty="0" err="1">
                <a:latin typeface="Book Antiqua" panose="02040602050305030304" pitchFamily="18" charset="0"/>
              </a:rPr>
              <a:t>first_name</a:t>
            </a:r>
            <a:r>
              <a:rPr lang="en-IN" dirty="0">
                <a:latin typeface="Book Antiqua" panose="02040602050305030304" pitchFamily="18" charset="0"/>
              </a:rPr>
              <a:t>," ",</a:t>
            </a:r>
            <a:r>
              <a:rPr lang="en-IN" dirty="0" err="1">
                <a:latin typeface="Book Antiqua" panose="02040602050305030304" pitchFamily="18" charset="0"/>
              </a:rPr>
              <a:t>last_name</a:t>
            </a:r>
            <a:r>
              <a:rPr lang="en-IN" dirty="0">
                <a:latin typeface="Book Antiqua" panose="02040602050305030304" pitchFamily="18" charset="0"/>
              </a:rPr>
              <a:t>) As </a:t>
            </a:r>
            <a:r>
              <a:rPr lang="en-IN" dirty="0" err="1">
                <a:latin typeface="Book Antiqua" panose="02040602050305030304" pitchFamily="18" charset="0"/>
              </a:rPr>
              <a:t>Full_name</a:t>
            </a:r>
            <a:r>
              <a:rPr lang="en-IN" dirty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Book Antiqua" panose="02040602050305030304" pitchFamily="18" charset="0"/>
              </a:rPr>
              <a:t>FROM patients;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C8059-BA94-C661-4178-7F483085D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45" t="43584" r="46936" b="27599"/>
          <a:stretch>
            <a:fillRect/>
          </a:stretch>
        </p:blipFill>
        <p:spPr>
          <a:xfrm>
            <a:off x="7236541" y="3951176"/>
            <a:ext cx="3952568" cy="1976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1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199C-BE34-2CA3-EAEB-AF0DB5BB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54" y="598648"/>
            <a:ext cx="9720072" cy="1499616"/>
          </a:xfrm>
        </p:spPr>
        <p:txBody>
          <a:bodyPr>
            <a:normAutofit/>
          </a:bodyPr>
          <a:lstStyle/>
          <a:p>
            <a:r>
              <a:rPr lang="en-US" sz="20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7. Show first name, last name, and the full province name of each patient.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C8CE7-FDC3-246A-1CD1-C320C908C4B4}"/>
              </a:ext>
            </a:extLst>
          </p:cNvPr>
          <p:cNvSpPr txBox="1"/>
          <p:nvPr/>
        </p:nvSpPr>
        <p:spPr>
          <a:xfrm>
            <a:off x="924231" y="1322644"/>
            <a:ext cx="6164827" cy="2355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p.first_name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,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p.last_name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,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pr.province_names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FROM patients p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JOIN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province_names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 pr ON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p.province_id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 =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pr.province_id</a:t>
            </a:r>
            <a:r>
              <a:rPr lang="en-IN" dirty="0"/>
              <a:t>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196317-F5C1-2CBC-5933-A71FE967529F}"/>
              </a:ext>
            </a:extLst>
          </p:cNvPr>
          <p:cNvSpPr txBox="1">
            <a:spLocks/>
          </p:cNvSpPr>
          <p:nvPr/>
        </p:nvSpPr>
        <p:spPr>
          <a:xfrm>
            <a:off x="1024128" y="321678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8. Show how many patients have a </a:t>
            </a:r>
            <a:r>
              <a:rPr lang="en-US" sz="20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birth_date</a:t>
            </a:r>
            <a:r>
              <a:rPr lang="en-US" sz="20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with 2010 as the birth year.</a:t>
            </a:r>
            <a:endParaRPr lang="en-IN" sz="2000" b="1" cap="non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A9029-E720-13E6-8E4A-124CDCD50213}"/>
              </a:ext>
            </a:extLst>
          </p:cNvPr>
          <p:cNvSpPr txBox="1"/>
          <p:nvPr/>
        </p:nvSpPr>
        <p:spPr>
          <a:xfrm>
            <a:off x="924231" y="4415204"/>
            <a:ext cx="6096000" cy="97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COUNT(*) FROM patients WHERE YEAR(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birth_date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)=2010;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C15454-9DC0-2507-D72C-1D16C9A2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75" t="43154" r="44032" b="28745"/>
          <a:stretch>
            <a:fillRect/>
          </a:stretch>
        </p:blipFill>
        <p:spPr>
          <a:xfrm>
            <a:off x="7188955" y="1475198"/>
            <a:ext cx="4351658" cy="1927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EF9F43-6A94-EACB-CF3E-A857C1B7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75" t="43377" r="43871" b="40789"/>
          <a:stretch>
            <a:fillRect/>
          </a:stretch>
        </p:blipFill>
        <p:spPr>
          <a:xfrm>
            <a:off x="7188955" y="4440946"/>
            <a:ext cx="4371326" cy="1085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74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7DA6-840E-862E-7F7B-DF312DF7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24" y="1243976"/>
            <a:ext cx="11295692" cy="44717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9. Show the </a:t>
            </a:r>
            <a:r>
              <a:rPr lang="en-US" sz="22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first_name</a:t>
            </a: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US" sz="22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last_name</a:t>
            </a: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, and height of the patient with the greatest height.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FA6CD7-5C64-81F3-6525-558313F0A3FE}"/>
              </a:ext>
            </a:extLst>
          </p:cNvPr>
          <p:cNvSpPr txBox="1"/>
          <p:nvPr/>
        </p:nvSpPr>
        <p:spPr>
          <a:xfrm>
            <a:off x="748824" y="1649360"/>
            <a:ext cx="6096000" cy="143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first_name,last_name,height</a:t>
            </a:r>
            <a:endParaRPr lang="en-IN" sz="2000" spc="100" dirty="0">
              <a:latin typeface="Book Antiqua" panose="02040602050305030304" pitchFamily="18" charset="0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FROM patients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ORDER BY height DESC LIMIT 1;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15DC45-EED9-F5C9-C5A0-BE3990FB5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84" t="43011" r="33065" b="36111"/>
          <a:stretch>
            <a:fillRect/>
          </a:stretch>
        </p:blipFill>
        <p:spPr>
          <a:xfrm>
            <a:off x="6096000" y="1718186"/>
            <a:ext cx="5663380" cy="1431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78784F-0D3E-160D-1085-9030D61B4969}"/>
              </a:ext>
            </a:extLst>
          </p:cNvPr>
          <p:cNvSpPr txBox="1"/>
          <p:nvPr/>
        </p:nvSpPr>
        <p:spPr>
          <a:xfrm>
            <a:off x="748824" y="3386636"/>
            <a:ext cx="11197370" cy="78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10. Show all columns for patients who have one of the following </a:t>
            </a:r>
            <a:r>
              <a:rPr lang="en-US" sz="2000" b="1" spc="100" dirty="0" err="1">
                <a:latin typeface="Book Antiqua" panose="02040602050305030304" pitchFamily="18" charset="0"/>
                <a:ea typeface="+mj-ea"/>
                <a:cs typeface="+mj-cs"/>
              </a:rPr>
              <a:t>patient_ids</a:t>
            </a: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: 1,45,534,879,1000</a:t>
            </a:r>
            <a:endParaRPr lang="en-IN" sz="20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36B47-0DC8-04A2-6F32-A431C3252AA8}"/>
              </a:ext>
            </a:extLst>
          </p:cNvPr>
          <p:cNvSpPr txBox="1"/>
          <p:nvPr/>
        </p:nvSpPr>
        <p:spPr>
          <a:xfrm>
            <a:off x="748824" y="4317660"/>
            <a:ext cx="6527047" cy="97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* FROM patients 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WHERE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patient_id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 IN(1,45,534,879,1000);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3DA84-F0FB-EF1C-48BB-DFA1FEE9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3" t="43298" r="33226" b="35825"/>
          <a:stretch>
            <a:fillRect/>
          </a:stretch>
        </p:blipFill>
        <p:spPr>
          <a:xfrm>
            <a:off x="6095999" y="4430729"/>
            <a:ext cx="5663381" cy="1431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21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F271-747A-1B53-B837-615DDC4DF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986" y="785271"/>
            <a:ext cx="9720072" cy="1066603"/>
          </a:xfrm>
        </p:spPr>
        <p:txBody>
          <a:bodyPr/>
          <a:lstStyle/>
          <a:p>
            <a:r>
              <a:rPr lang="en-US" sz="20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11. Show the total number of admissions</a:t>
            </a:r>
            <a:br>
              <a:rPr lang="en-IN" sz="20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endParaRPr lang="en-IN" sz="2000" b="1" cap="non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F7FDD-DC46-1A57-F0EC-0DFB8E22FAC5}"/>
              </a:ext>
            </a:extLst>
          </p:cNvPr>
          <p:cNvSpPr txBox="1"/>
          <p:nvPr/>
        </p:nvSpPr>
        <p:spPr>
          <a:xfrm>
            <a:off x="875071" y="165181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COUNT(*) FROM admissions;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A8EE5-085B-23A1-A049-BD5949CF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76" t="43584" r="29724" b="35883"/>
          <a:stretch>
            <a:fillRect/>
          </a:stretch>
        </p:blipFill>
        <p:spPr>
          <a:xfrm>
            <a:off x="6095999" y="1335025"/>
            <a:ext cx="6096001" cy="1408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21971-479E-D135-29AA-3091CDA23CA7}"/>
              </a:ext>
            </a:extLst>
          </p:cNvPr>
          <p:cNvSpPr txBox="1"/>
          <p:nvPr/>
        </p:nvSpPr>
        <p:spPr>
          <a:xfrm>
            <a:off x="797986" y="2829343"/>
            <a:ext cx="11320326" cy="78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12. Show all the columns from admissions where the patient was admitted and discharged on the same day.</a:t>
            </a:r>
            <a:endParaRPr lang="en-IN" sz="20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31343-5A01-5E7D-6F7D-88985215CD35}"/>
              </a:ext>
            </a:extLst>
          </p:cNvPr>
          <p:cNvSpPr txBox="1"/>
          <p:nvPr/>
        </p:nvSpPr>
        <p:spPr>
          <a:xfrm>
            <a:off x="797986" y="3740832"/>
            <a:ext cx="6094324" cy="97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* FROM admissions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WHERE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admission_date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=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discharge_date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0100BE-5E9E-E4D4-28D2-B62E7158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75" t="37132" r="31048" b="28889"/>
          <a:stretch>
            <a:fillRect/>
          </a:stretch>
        </p:blipFill>
        <p:spPr>
          <a:xfrm>
            <a:off x="6095999" y="3765070"/>
            <a:ext cx="5934655" cy="2330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40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8FAC-86B0-3139-2EDA-E42BD3B6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18" y="909680"/>
            <a:ext cx="10705756" cy="1499616"/>
          </a:xfrm>
        </p:spPr>
        <p:txBody>
          <a:bodyPr>
            <a:normAutofit fontScale="90000"/>
          </a:bodyPr>
          <a:lstStyle/>
          <a:p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13. Show the total number of admissions for </a:t>
            </a:r>
            <a:r>
              <a:rPr lang="en-US" sz="2200" b="1" cap="none" dirty="0" err="1">
                <a:solidFill>
                  <a:schemeClr val="tx1"/>
                </a:solidFill>
                <a:latin typeface="Book Antiqua" panose="02040602050305030304" pitchFamily="18" charset="0"/>
              </a:rPr>
              <a:t>patient_id</a:t>
            </a:r>
            <a:r>
              <a:rPr lang="en-US" sz="2200" b="1" cap="none" dirty="0">
                <a:solidFill>
                  <a:schemeClr val="tx1"/>
                </a:solidFill>
                <a:latin typeface="Book Antiqua" panose="02040602050305030304" pitchFamily="18" charset="0"/>
              </a:rPr>
              <a:t> 579.</a:t>
            </a:r>
            <a:br>
              <a:rPr lang="en-IN" cap="none" dirty="0"/>
            </a:br>
            <a:r>
              <a:rPr lang="en-US" cap="none" dirty="0"/>
              <a:t> </a:t>
            </a:r>
            <a:br>
              <a:rPr lang="en-IN" cap="none" dirty="0"/>
            </a:br>
            <a:endParaRPr lang="en-IN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92BE8-5D55-6DB0-DD47-3361A3EF22EB}"/>
              </a:ext>
            </a:extLst>
          </p:cNvPr>
          <p:cNvSpPr txBox="1"/>
          <p:nvPr/>
        </p:nvSpPr>
        <p:spPr>
          <a:xfrm>
            <a:off x="884904" y="1701410"/>
            <a:ext cx="6096000" cy="97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COUNT(*) FROM admissions </a:t>
            </a:r>
          </a:p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WHERE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patient_id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=579;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8B6A2-4314-4AE7-52C9-24CEA5B2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29" t="32125" r="36049" b="53520"/>
          <a:stretch>
            <a:fillRect/>
          </a:stretch>
        </p:blipFill>
        <p:spPr>
          <a:xfrm>
            <a:off x="5825574" y="1810258"/>
            <a:ext cx="6084000" cy="9701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31055-7AFC-E5A9-3CCB-70F3E666D939}"/>
              </a:ext>
            </a:extLst>
          </p:cNvPr>
          <p:cNvSpPr txBox="1"/>
          <p:nvPr/>
        </p:nvSpPr>
        <p:spPr>
          <a:xfrm>
            <a:off x="884904" y="3005075"/>
            <a:ext cx="10500851" cy="78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14. Based on the cities that our patients live in, show unique cities that are in </a:t>
            </a:r>
            <a:r>
              <a:rPr lang="en-US" sz="2000" b="1" spc="100" dirty="0" err="1">
                <a:latin typeface="Book Antiqua" panose="02040602050305030304" pitchFamily="18" charset="0"/>
                <a:ea typeface="+mj-ea"/>
                <a:cs typeface="+mj-cs"/>
              </a:rPr>
              <a:t>province_id</a:t>
            </a:r>
            <a:r>
              <a:rPr lang="en-US" sz="2000" b="1" spc="100" dirty="0">
                <a:latin typeface="Book Antiqua" panose="02040602050305030304" pitchFamily="18" charset="0"/>
                <a:ea typeface="+mj-ea"/>
                <a:cs typeface="+mj-cs"/>
              </a:rPr>
              <a:t> 'NS'?</a:t>
            </a:r>
            <a:endParaRPr lang="en-IN" sz="2000" b="1" spc="100" dirty="0">
              <a:latin typeface="Book Antiqua" panose="02040602050305030304" pitchFamily="18" charset="0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2063D-0F45-A9F9-D350-3004F2D64F9D}"/>
              </a:ext>
            </a:extLst>
          </p:cNvPr>
          <p:cNvSpPr txBox="1"/>
          <p:nvPr/>
        </p:nvSpPr>
        <p:spPr>
          <a:xfrm>
            <a:off x="807819" y="4019980"/>
            <a:ext cx="6096000" cy="97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SELECT DISTINCT city FROM patients WHERE </a:t>
            </a:r>
            <a:r>
              <a:rPr lang="en-IN" sz="2000" spc="100" dirty="0" err="1">
                <a:latin typeface="Book Antiqua" panose="02040602050305030304" pitchFamily="18" charset="0"/>
                <a:ea typeface="+mj-ea"/>
                <a:cs typeface="+mj-cs"/>
              </a:rPr>
              <a:t>province_id</a:t>
            </a:r>
            <a:r>
              <a:rPr lang="en-IN" sz="2000" spc="100" dirty="0">
                <a:latin typeface="Book Antiqua" panose="02040602050305030304" pitchFamily="18" charset="0"/>
                <a:ea typeface="+mj-ea"/>
                <a:cs typeface="+mj-cs"/>
              </a:rPr>
              <a:t>='NS';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B37E7B-CC53-DF54-A34F-C71A101A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68" t="31822" r="49435" b="52496"/>
          <a:stretch>
            <a:fillRect/>
          </a:stretch>
        </p:blipFill>
        <p:spPr>
          <a:xfrm>
            <a:off x="6221574" y="4121809"/>
            <a:ext cx="5292000" cy="1274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6936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363</TotalTime>
  <Words>1907</Words>
  <Application>Microsoft Office PowerPoint</Application>
  <PresentationFormat>Widescreen</PresentationFormat>
  <Paragraphs>137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Book Antiqua</vt:lpstr>
      <vt:lpstr>Calibri</vt:lpstr>
      <vt:lpstr>Tw Cen MT</vt:lpstr>
      <vt:lpstr>Tw Cen MT Condensed</vt:lpstr>
      <vt:lpstr>Wingdings 3</vt:lpstr>
      <vt:lpstr>Integral</vt:lpstr>
      <vt:lpstr>MEDICAL DATA PROJECT</vt:lpstr>
      <vt:lpstr>SQL Schema </vt:lpstr>
      <vt:lpstr>1.Show first name, last name and gender of patients who 's gender is 'M' </vt:lpstr>
      <vt:lpstr>3.Show first name of patients that start with the letter 'C' </vt:lpstr>
      <vt:lpstr>5. Update the patients table for the allergies column. If the patient's allergies is null then replace it with 'NKA' </vt:lpstr>
      <vt:lpstr>7. Show first name, last name, and the full province name of each patient. </vt:lpstr>
      <vt:lpstr>9. Show the first_name, last_name, and height of the patient with the greatest height. </vt:lpstr>
      <vt:lpstr>11. Show the total number of admissions </vt:lpstr>
      <vt:lpstr>13. Show the total number of admissions for patient_id 579.   </vt:lpstr>
      <vt:lpstr>15. Write a query to find the first_name, last name and birth date of patients who have height more than 160 and weight more than 70 </vt:lpstr>
      <vt:lpstr>17. Show unique first names from the patients table which only occurs once in the list. </vt:lpstr>
      <vt:lpstr>19. Show patient_id, first_name, last_name from patients whos diagnosis is 'dementia'.   Primary diagnosis is stored in the admissions table. </vt:lpstr>
      <vt:lpstr>21. Show the total amount of male patients and the total amount of female patients in the patients table. Display the two results in the same row. </vt:lpstr>
      <vt:lpstr>23. Show patient_id, diagnosis from admissions. Find patients admitted multiple times for the same diagnosis. </vt:lpstr>
      <vt:lpstr>25. Show first name, last name and role of every person that is either patient or doctor.    The roles are either "patient" or "doctor" </vt:lpstr>
      <vt:lpstr>27. Show all patient's first_name, last_name, and birth_date who were born in the 1970s decade. Sort the list starting from the earliest birth_date. </vt:lpstr>
      <vt:lpstr>29. Show the province_id(s), sum of height; where the total sum of its patient's height is greater than or equal to 7,000. </vt:lpstr>
      <vt:lpstr>31. Show all of the days of the month (1-31) and how many admission_dates occurred on that day. Sort by the day with most admissions to least admissions. </vt:lpstr>
      <vt:lpstr>33. Show patient_id, weight, height, isobese from the patients table. Display isobese as a boolean 0 or 1. Obese is defined as weight(kg)/(height(m). Weight is in units kg. Height is in units cm. </vt:lpstr>
      <vt:lpstr>35. All patients who have gone through admissions, can see their medical documents on our site. Those patients are given a temporary password after their first admission. Show the patient_id and temp_password.      The password must be the following, in order:     - patient_id     - the numerical length of patient's last_name     - year of patient's birth_date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Lavanya Ramesh</dc:creator>
  <cp:lastModifiedBy>Lavanya Ramesh</cp:lastModifiedBy>
  <cp:revision>2</cp:revision>
  <dcterms:created xsi:type="dcterms:W3CDTF">2025-06-30T13:32:14Z</dcterms:created>
  <dcterms:modified xsi:type="dcterms:W3CDTF">2025-07-01T08:03:20Z</dcterms:modified>
</cp:coreProperties>
</file>